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handoutMasterIdLst>
    <p:handoutMasterId r:id="rId14"/>
  </p:handoutMasterIdLst>
  <p:sldIdLst>
    <p:sldId id="322" r:id="rId2"/>
    <p:sldId id="321" r:id="rId3"/>
    <p:sldId id="296" r:id="rId4"/>
    <p:sldId id="330" r:id="rId5"/>
    <p:sldId id="324" r:id="rId6"/>
    <p:sldId id="331" r:id="rId7"/>
    <p:sldId id="325" r:id="rId8"/>
    <p:sldId id="326" r:id="rId9"/>
    <p:sldId id="327" r:id="rId10"/>
    <p:sldId id="336" r:id="rId11"/>
    <p:sldId id="297" r:id="rId12"/>
  </p:sldIdLst>
  <p:sldSz cx="12190413" cy="6859588"/>
  <p:notesSz cx="6858000" cy="9144000"/>
  <p:embeddedFontLst>
    <p:embeddedFont>
      <p:font typeface="굴림체" panose="020B0609000101010101" pitchFamily="49" charset="-127"/>
      <p:regular r:id="rId15"/>
    </p:embeddedFont>
    <p:embeddedFont>
      <p:font typeface="맑은 고딕" panose="020B0503020000020004" pitchFamily="34" charset="-127"/>
      <p:regular r:id="rId16"/>
      <p:bold r:id="rId17"/>
    </p:embeddedFon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Noto Sans" panose="020B0604020202020204" charset="0"/>
      <p:regular r:id="rId24"/>
      <p:bold r:id="rId25"/>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 clrIdx="0">
    <p:extLst>
      <p:ext uri="{19B8F6BF-5375-455C-9EA6-DF929625EA0E}">
        <p15:presenceInfo xmlns:p15="http://schemas.microsoft.com/office/powerpoint/2012/main" userId="Denn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63" autoAdjust="0"/>
    <p:restoredTop sz="58012" autoAdjust="0"/>
  </p:normalViewPr>
  <p:slideViewPr>
    <p:cSldViewPr snapToGrid="0">
      <p:cViewPr varScale="1">
        <p:scale>
          <a:sx n="66" d="100"/>
          <a:sy n="66" d="100"/>
        </p:scale>
        <p:origin x="2556" y="72"/>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2021-03-24</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2021-03-24</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favored models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20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Forest]</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(center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Logistic]</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and right) these models have 3 features in common in the top 5 which are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3Pts FG% (FG3_PCT) .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As preliminary recommendation the Raptors’ game outcomes are impacted by players with high PLUS_MINUS and 3Pts FG% (FG3_PCT) Simply means you score more efficiently, you win games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 This may all change as we tune the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38635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And 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p>
          <a:p>
            <a:pPr marL="0" marR="0" indent="0" rtl="0" latinLnBrk="0">
              <a:spcBef>
                <a:spcPts val="0"/>
              </a:spcBef>
              <a:spcAft>
                <a:spcPts val="0"/>
              </a:spcAft>
            </a:pPr>
            <a:endParaRPr lang="en-US" sz="12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Graph] </a:t>
            </a:r>
            <a:endParaRPr lang="en-US" sz="1200" dirty="0">
              <a:effectLst/>
            </a:endParaRPr>
          </a:p>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Pause for effect</a:t>
            </a:r>
            <a:br>
              <a:rPr lang="en-US" sz="1400" b="1" dirty="0">
                <a:solidFill>
                  <a:srgbClr val="2D2E2D"/>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won their first NBA Championship in 2019. However, the team’s performance has been in decline since then. This chart shows the wins for each year for the Toronto Raptors.</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 </a:t>
            </a: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rtl="0" latinLnBrk="0">
              <a:spcBef>
                <a:spcPts val="0"/>
              </a:spcBef>
              <a:spcAft>
                <a:spcPts val="0"/>
              </a:spcAft>
            </a:pPr>
            <a:r>
              <a:rPr lang="en-US" sz="1400" dirty="0">
                <a:solidFill>
                  <a:srgbClr val="000000"/>
                </a:solidFill>
                <a:effectLst/>
                <a:latin typeface="Arial" panose="020B0604020202020204" pitchFamily="34" charset="0"/>
              </a:rPr>
              <a:t>To attain the requirements outlined by the management, we are looking at two objectives</a:t>
            </a:r>
            <a:endParaRPr lang="en-US" sz="1600" dirty="0">
              <a:effectLst/>
            </a:endParaRPr>
          </a:p>
          <a:p>
            <a:pPr marL="0" marR="0" rtl="0" latinLnBrk="0">
              <a:spcBef>
                <a:spcPts val="0"/>
              </a:spcBef>
              <a:spcAft>
                <a:spcPts val="0"/>
              </a:spcAft>
            </a:pPr>
            <a:r>
              <a:rPr lang="en-US" sz="1400" dirty="0">
                <a:solidFill>
                  <a:srgbClr val="000000"/>
                </a:solidFill>
                <a:effectLst/>
                <a:latin typeface="Arial" panose="020B0604020202020204" pitchFamily="34" charset="0"/>
              </a:rPr>
              <a:t> </a:t>
            </a:r>
            <a:endParaRPr lang="en-US" sz="1600" dirty="0">
              <a:effectLst/>
            </a:endParaRPr>
          </a:p>
          <a:p>
            <a:pPr marL="0" marR="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Primary Objective]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primary objective of this analysis is to determine which features are important to the team to produce more wins in the regular season and the playoffs. </a:t>
            </a:r>
            <a:br>
              <a:rPr lang="en-US" sz="1400" dirty="0">
                <a:solidFill>
                  <a:srgbClr val="000000"/>
                </a:solidFill>
                <a:effectLst/>
                <a:latin typeface="Calibri" panose="020F0502020204030204" pitchFamily="34" charset="0"/>
              </a:rPr>
            </a:b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Secondary Objective]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secondary objective is to review team players’ performance-to-cost effectiveness. </a:t>
            </a:r>
            <a:endParaRPr lang="en-US" sz="1600" dirty="0">
              <a:effectLst/>
            </a:endParaRPr>
          </a:p>
          <a:p>
            <a:pPr marL="0" marR="0" rtl="0" latinLnBrk="0">
              <a:lnSpc>
                <a:spcPct val="107000"/>
              </a:lnSpc>
              <a:spcBef>
                <a:spcPts val="0"/>
              </a:spcBef>
              <a:spcAft>
                <a:spcPts val="0"/>
              </a:spcAft>
            </a:pP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Data scope]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scope of the initial analysis will be to focus on the Toronto Raptors’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 </a:t>
            </a:r>
          </a:p>
          <a:p>
            <a:pPr marL="0" marR="0" rtl="0" latinLnBrk="0">
              <a:lnSpc>
                <a:spcPct val="107000"/>
              </a:lnSpc>
              <a:spcBef>
                <a:spcPts val="0"/>
              </a:spcBef>
              <a:spcAft>
                <a:spcPts val="0"/>
              </a:spcAft>
            </a:pPr>
            <a:endParaRPr lang="en-US" sz="1600" dirty="0">
              <a:effectLst/>
            </a:endParaRPr>
          </a:p>
          <a:p>
            <a:pPr marL="0" marR="0" indent="0" algn="l" rtl="0" latinLnBrk="0">
              <a:spcBef>
                <a:spcPts val="0"/>
              </a:spcBef>
              <a:spcAft>
                <a:spcPts val="0"/>
              </a:spcAft>
            </a:pPr>
            <a:r>
              <a:rPr lang="en-US" sz="1400" b="1" i="0" dirty="0">
                <a:solidFill>
                  <a:srgbClr val="000000"/>
                </a:solidFill>
                <a:effectLst/>
                <a:latin typeface="Arial" panose="020B0604020202020204" pitchFamily="34" charset="0"/>
              </a:rPr>
              <a:t>[NEXT SLIDE]</a:t>
            </a:r>
            <a:endParaRPr lang="en-US" sz="1600" dirty="0">
              <a:effectLs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Arial" panose="020B0604020202020204" pitchFamily="34" charset="0"/>
                <a:ea typeface="Calibri" panose="020F0502020204030204" pitchFamily="34" charset="0"/>
                <a:cs typeface="Arial" panose="020B0604020202020204" pitchFamily="34" charset="0"/>
              </a:rPr>
              <a:t>playgamelogs</a:t>
            </a:r>
            <a:r>
              <a:rPr lang="en-US" sz="2000" i="0" dirty="0">
                <a:effectLst/>
                <a:latin typeface="Arial" panose="020B0604020202020204" pitchFamily="34" charset="0"/>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Arial" panose="020B0604020202020204" pitchFamily="34" charset="0"/>
                <a:ea typeface="+mn-ea"/>
                <a:cs typeface="Arial" panose="020B0604020202020204" pitchFamily="34" charset="0"/>
              </a:rPr>
              <a:t>rows. We are using 36 features. </a:t>
            </a:r>
            <a:r>
              <a:rPr lang="en-US" sz="2000" b="0" i="0" kern="1200" dirty="0">
                <a:solidFill>
                  <a:schemeClr val="tx1"/>
                </a:solidFill>
                <a:latin typeface="Arial" panose="020B0604020202020204" pitchFamily="34" charset="0"/>
                <a:ea typeface="+mn-ea"/>
                <a:cs typeface="Arial" panose="020B0604020202020204" pitchFamily="34" charset="0"/>
              </a:rPr>
              <a:t>It has 15K records for the Toronto Raptors alone. </a:t>
            </a:r>
            <a:r>
              <a:rPr lang="en-US" sz="2000" dirty="0">
                <a:effectLst/>
                <a:latin typeface="Arial" panose="020B0604020202020204" pitchFamily="34" charset="0"/>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Arial" panose="020B0604020202020204" pitchFamily="34" charset="0"/>
              </a:rPr>
              <a:t>datasource</a:t>
            </a:r>
            <a:r>
              <a:rPr lang="en-US" sz="2000" dirty="0">
                <a:effectLst/>
                <a:latin typeface="Arial" panose="020B0604020202020204" pitchFamily="34" charset="0"/>
                <a:ea typeface="Calibri" panose="020F0502020204030204" pitchFamily="34" charset="0"/>
                <a:cs typeface="Arial" panose="020B0604020202020204" pitchFamily="34" charset="0"/>
              </a:rPr>
              <a:t> for the analysis. </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03 – Play by Play]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Arial" panose="020B0604020202020204" pitchFamily="34" charset="0"/>
                <a:cs typeface="Arial" panose="020B0604020202020204" pitchFamily="34" charset="0"/>
              </a:rPr>
              <a:t>PlayByPlay</a:t>
            </a:r>
            <a:r>
              <a:rPr lang="en-US" sz="2000" b="0" dirty="0">
                <a:solidFill>
                  <a:srgbClr val="2D2E2D"/>
                </a:solidFill>
                <a:latin typeface="Arial" panose="020B0604020202020204" pitchFamily="34" charset="0"/>
                <a:cs typeface="Arial" panose="020B0604020202020204" pitchFamily="34" charset="0"/>
              </a:rPr>
              <a:t> gets all activities for a game, we fetched stats for all games derived from the first Dataset. </a:t>
            </a:r>
            <a:r>
              <a:rPr lang="en-US" sz="2000" dirty="0">
                <a:solidFill>
                  <a:srgbClr val="2D2E2D"/>
                </a:solidFill>
                <a:latin typeface="Arial" panose="020B0604020202020204" pitchFamily="34" charset="0"/>
                <a:cs typeface="Arial" panose="020B0604020202020204" pitchFamily="34" charset="0"/>
              </a:rPr>
              <a:t>This dataset has about 10M records and can reference the main dataset by GAME_ID.</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Arial" panose="020B0604020202020204" pitchFamily="34" charset="0"/>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Arial" panose="020B0604020202020204" pitchFamily="34" charset="0"/>
                <a:cs typeface="Arial" panose="020B0604020202020204" pitchFamily="34" charset="0"/>
              </a:rPr>
              <a:t>HoopsHype</a:t>
            </a:r>
            <a:r>
              <a:rPr lang="en-US" sz="2000" b="0" dirty="0">
                <a:solidFill>
                  <a:srgbClr val="2D2E2D"/>
                </a:solidFill>
                <a:latin typeface="Arial" panose="020B0604020202020204" pitchFamily="34" charset="0"/>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Arial" panose="020B0604020202020204" pitchFamily="34" charset="0"/>
                <a:cs typeface="Arial" panose="020B0604020202020204" pitchFamily="34" charset="0"/>
                <a:sym typeface="Arial"/>
              </a:rPr>
              <a:t> </a:t>
            </a:r>
            <a:r>
              <a:rPr lang="en-US" sz="2000" dirty="0">
                <a:solidFill>
                  <a:srgbClr val="2D2E2D"/>
                </a:solidFill>
                <a:latin typeface="Arial" panose="020B0604020202020204" pitchFamily="34" charset="0"/>
                <a:cs typeface="Arial" panose="020B0604020202020204" pitchFamily="34" charset="0"/>
              </a:rPr>
              <a:t>We can relate this table to the </a:t>
            </a:r>
            <a:r>
              <a:rPr lang="en-US" sz="2000" dirty="0" err="1">
                <a:solidFill>
                  <a:srgbClr val="2D2E2D"/>
                </a:solidFill>
                <a:latin typeface="Arial" panose="020B0604020202020204" pitchFamily="34" charset="0"/>
                <a:cs typeface="Arial" panose="020B0604020202020204" pitchFamily="34" charset="0"/>
              </a:rPr>
              <a:t>Playergamelogs</a:t>
            </a:r>
            <a:r>
              <a:rPr lang="en-US" sz="2000" dirty="0">
                <a:solidFill>
                  <a:srgbClr val="2D2E2D"/>
                </a:solidFill>
                <a:latin typeface="Arial" panose="020B0604020202020204" pitchFamily="34" charset="0"/>
                <a:cs typeface="Arial" panose="020B0604020202020204" pitchFamily="34" charset="0"/>
              </a:rPr>
              <a:t> using the Player name and the Season year.</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[Just pause for a couple of seconds]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Arial" panose="020B0604020202020204" pitchFamily="34" charset="0"/>
                <a:cs typeface="Arial" panose="020B0604020202020204" pitchFamily="34" charset="0"/>
              </a:rPr>
              <a:t>Now I shall</a:t>
            </a:r>
            <a:r>
              <a:rPr lang="en-US" sz="1600" baseline="0" dirty="0">
                <a:latin typeface="Arial" panose="020B0604020202020204" pitchFamily="34" charset="0"/>
                <a:cs typeface="Arial" panose="020B0604020202020204" pitchFamily="34" charset="0"/>
              </a:rPr>
              <a:t> hand over to </a:t>
            </a:r>
            <a:r>
              <a:rPr lang="en-US" sz="1600" b="1" i="0" u="none" strike="noStrike" cap="none" dirty="0">
                <a:solidFill>
                  <a:schemeClr val="dk1"/>
                </a:solidFill>
                <a:effectLst/>
                <a:latin typeface="Arial" panose="020B0604020202020204" pitchFamily="34" charset="0"/>
                <a:ea typeface="Arial"/>
                <a:cs typeface="Arial" panose="020B0604020202020204" pitchFamily="34" charset="0"/>
                <a:sym typeface="Arial"/>
              </a:rPr>
              <a:t>Dennis</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Arial"/>
                <a:ea typeface="Arial"/>
                <a:cs typeface="Arial"/>
                <a:sym typeface="Arial"/>
              </a:rPr>
              <a:t>[NEXT SLIDE] </a:t>
            </a:r>
            <a:endParaRPr lang="en-US" sz="2400" dirty="0"/>
          </a:p>
          <a:p>
            <a:pPr marL="0" lvl="0" indent="0" algn="l" rtl="0" latinLnBrk="0">
              <a:lnSpc>
                <a:spcPct val="100000"/>
              </a:lnSpc>
              <a:spcBef>
                <a:spcPts val="0"/>
              </a:spcBef>
              <a:spcAft>
                <a:spcPts val="0"/>
              </a:spcAft>
              <a:buSzPts val="1400"/>
              <a:buNone/>
            </a:pPr>
            <a:endParaRPr lang="en-US" sz="2400" dirty="0"/>
          </a:p>
          <a:p>
            <a:pPr latinLnBrk="0"/>
            <a:endParaRPr lang="en-CA" sz="2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latinLnBrk="0"/>
            <a:r>
              <a:rPr lang="en-US" sz="1400" b="1" i="0" u="none" strike="noStrike" cap="none" dirty="0">
                <a:solidFill>
                  <a:schemeClr val="dk1"/>
                </a:solidFill>
                <a:effectLst/>
                <a:latin typeface="Arial"/>
                <a:ea typeface="Arial"/>
                <a:cs typeface="Arial"/>
                <a:sym typeface="Arial"/>
              </a:rPr>
              <a:t>[Dennis to take over,]</a:t>
            </a:r>
            <a:endParaRPr lang="en-US" sz="14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err="1">
                <a:solidFill>
                  <a:schemeClr val="dk1"/>
                </a:solidFill>
                <a:effectLst/>
                <a:latin typeface="Arial"/>
                <a:ea typeface="Arial"/>
                <a:cs typeface="Arial"/>
                <a:sym typeface="Arial"/>
              </a:rPr>
              <a:t>Bhavika</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Project Planning</a:t>
            </a:r>
            <a:r>
              <a:rPr lang="en-US" sz="1400" baseline="0" dirty="0"/>
              <a:t>.</a:t>
            </a:r>
            <a:endParaRPr lang="en-US"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created a project plan based on the deliverables requested of us and delivery dates. In this situation our project is allocated into 5 phases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The Proposal, Final Plan, Interim Presentation, Final Report and Final Presentation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milestone]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with a milestone date to show the completion of a deliverable. We would work backwards from these milestone dates to determine the minimum duration of each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Final dates]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Completion of the final report is targeted for Apr 8</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along with a final presentation on Apr 15</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summarizing the results outlined in the final report.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Implementation] </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The last unlabeled grouping was to track our overall development schedule  relative to the our primary deliverables.</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sz="1400" dirty="0"/>
          </a:p>
          <a:p>
            <a:pPr marL="0" lvl="0" indent="0" algn="l" rtl="0" latinLnBrk="0">
              <a:lnSpc>
                <a:spcPct val="100000"/>
              </a:lnSpc>
              <a:spcBef>
                <a:spcPts val="0"/>
              </a:spcBef>
              <a:spcAft>
                <a:spcPts val="0"/>
              </a:spcAft>
              <a:buSzPts val="1400"/>
              <a:buNone/>
            </a:pPr>
            <a:endParaRPr lang="en-US" sz="1400" dirty="0"/>
          </a:p>
          <a:p>
            <a:pPr latinLnBrk="0"/>
            <a:endParaRPr lang="en-CA"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2625812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01 – Team] </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Our team was a very loose form of Scrum Agile. Everyone had input in each part. If we need to designate roles we defined it as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02, 03, 04 – Roles]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Project Manager where I (Dennis) handled scheduling and administrative duties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Data Scientist where Cindy’s role is help understand the data and some initial trends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Programming Architect where </a:t>
            </a:r>
            <a:r>
              <a:rPr lang="en-US" sz="1050" dirty="0" err="1">
                <a:solidFill>
                  <a:srgbClr val="2D2E2D"/>
                </a:solidFill>
              </a:rPr>
              <a:t>Bhavika’s</a:t>
            </a:r>
            <a:r>
              <a:rPr lang="en-US" sz="1050" dirty="0">
                <a:solidFill>
                  <a:srgbClr val="2D2E2D"/>
                </a:solidFill>
              </a:rPr>
              <a:t> role is taking care of our business unit’s division of coders (group 1)</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Communications]</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We had multiple methods to facilitate team communications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06 – Meetings]</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We had scheduled meetings 3 times per week to align on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each of us had done</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we will do next</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discuss challenges, next steps, and shared knowledge</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b="1" dirty="0">
                <a:solidFill>
                  <a:srgbClr val="2D2E2D"/>
                </a:solidFill>
              </a:rPr>
              <a:t>[NEXT 07 – Tools]</a:t>
            </a: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Used various tools (MS Teams, WhatsApp) to contact each other for redundancy</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b="1" dirty="0">
                <a:solidFill>
                  <a:srgbClr val="2D2E2D"/>
                </a:solidFill>
              </a:rPr>
              <a:t>[NEXT 08 – Repositories]</a:t>
            </a: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Use repositories such as Git and Google Drive to retain useful information, meeting minutes , techniques, and ideas for future reference.</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This agreed upon structure helped facilitate our team relationships to work effectively and especially share knowledge since only 1 of us had specific understanding of the subject. </a:t>
            </a:r>
          </a:p>
          <a:p>
            <a:pPr marL="0" marR="0" lvl="0" indent="0" algn="l" rtl="0" latinLnBrk="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dirty="0"/>
              <a:t>Now I shall</a:t>
            </a:r>
            <a:r>
              <a:rPr lang="en-US" sz="1050" baseline="0" dirty="0"/>
              <a:t> hand off to </a:t>
            </a:r>
            <a:r>
              <a:rPr lang="en-US" sz="1050" b="1" baseline="0" dirty="0"/>
              <a:t>Cindy</a:t>
            </a:r>
            <a:endParaRPr lang="en-CA" sz="1050" b="1" dirty="0"/>
          </a:p>
          <a:p>
            <a:pPr marL="0" marR="0" lvl="0" indent="0" algn="l" rtl="0" latinLnBrk="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sz="1050" dirty="0"/>
          </a:p>
          <a:p>
            <a:pPr marL="0" lvl="0" indent="0" algn="l" rtl="0" latinLnBrk="0">
              <a:lnSpc>
                <a:spcPct val="100000"/>
              </a:lnSpc>
              <a:spcBef>
                <a:spcPts val="0"/>
              </a:spcBef>
              <a:spcAft>
                <a:spcPts val="0"/>
              </a:spcAft>
              <a:buSzPts val="1400"/>
              <a:buNone/>
            </a:pPr>
            <a:endParaRPr lang="en-US" sz="1050" dirty="0"/>
          </a:p>
          <a:p>
            <a:pPr latinLnBrk="0"/>
            <a:endParaRPr lang="en-CA" sz="105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2713542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latinLnBrk="0"/>
            <a:r>
              <a:rPr lang="en-US" sz="1400" b="1" i="0" u="none" strike="noStrike" cap="none" dirty="0">
                <a:solidFill>
                  <a:schemeClr val="dk1"/>
                </a:solidFill>
                <a:effectLst/>
                <a:latin typeface="Arial"/>
                <a:ea typeface="Arial"/>
                <a:cs typeface="Arial"/>
                <a:sym typeface="Arial"/>
              </a:rPr>
              <a:t>[Cindy to take over]</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Dennis</a:t>
            </a:r>
            <a:r>
              <a:rPr lang="en-US" sz="1400" b="0" i="0" u="none" strike="noStrike" cap="none" dirty="0">
                <a:solidFill>
                  <a:schemeClr val="dk1"/>
                </a:solidFill>
                <a:effectLst/>
                <a:latin typeface="Arial"/>
                <a:ea typeface="Arial"/>
                <a:cs typeface="Arial"/>
                <a:sym typeface="Arial"/>
              </a:rPr>
              <a:t>. </a:t>
            </a:r>
            <a:r>
              <a:rPr lang="en-US" sz="1400" baseline="0" dirty="0"/>
              <a:t>I will continue on to the next part of </a:t>
            </a:r>
            <a:r>
              <a:rPr lang="en-US" sz="1400" b="1" i="0" u="none" strike="noStrike" cap="none" dirty="0">
                <a:solidFill>
                  <a:schemeClr val="dk1"/>
                </a:solidFill>
                <a:effectLst/>
                <a:latin typeface="Arial"/>
                <a:ea typeface="Arial"/>
                <a:cs typeface="Arial"/>
                <a:sym typeface="Arial"/>
              </a:rPr>
              <a:t>Initial Analysis</a:t>
            </a:r>
            <a:r>
              <a:rPr lang="en-US" sz="1400" baseline="0" dirty="0"/>
              <a:t>.</a:t>
            </a:r>
            <a:endParaRPr lang="en-US" sz="1400" dirty="0"/>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The slide is to show the topic for our study]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Here is the formula.</a:t>
            </a: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Arial" panose="020B0604020202020204" pitchFamily="34" charset="0"/>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r>
              <a:rPr lang="en-US" sz="2000" dirty="0"/>
              <a:t>For our analysis we compared the performance of these 3 models (Decision Tree, Random Forest, Logistic Regression) to 4 metrics:</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show graph]</a:t>
            </a:r>
            <a:endParaRPr lang="en-US" sz="2000" dirty="0"/>
          </a:p>
          <a:p>
            <a:pPr marL="0" lvl="0" indent="0" algn="l" rtl="0" latinLnBrk="0">
              <a:lnSpc>
                <a:spcPct val="100000"/>
              </a:lnSpc>
              <a:spcBef>
                <a:spcPts val="0"/>
              </a:spcBef>
              <a:spcAft>
                <a:spcPts val="0"/>
              </a:spcAft>
              <a:buSzPts val="1400"/>
              <a:buNone/>
            </a:pPr>
            <a:r>
              <a:rPr lang="en-US" sz="2000" dirty="0"/>
              <a:t>Accuracy –  How well the model make True predictions </a:t>
            </a:r>
          </a:p>
          <a:p>
            <a:pPr marL="0" lvl="0" indent="0" algn="l" rtl="0" latinLnBrk="0">
              <a:lnSpc>
                <a:spcPct val="100000"/>
              </a:lnSpc>
              <a:spcBef>
                <a:spcPts val="0"/>
              </a:spcBef>
              <a:spcAft>
                <a:spcPts val="0"/>
              </a:spcAft>
              <a:buSzPts val="1400"/>
              <a:buNone/>
            </a:pPr>
            <a:r>
              <a:rPr lang="en-US" sz="2000" dirty="0"/>
              <a:t>F1-Score -  How well the model make Negative predictions</a:t>
            </a:r>
          </a:p>
          <a:p>
            <a:pPr marL="0" lvl="0" indent="0" algn="l" rtl="0" latinLnBrk="0">
              <a:lnSpc>
                <a:spcPct val="100000"/>
              </a:lnSpc>
              <a:spcBef>
                <a:spcPts val="0"/>
              </a:spcBef>
              <a:spcAft>
                <a:spcPts val="0"/>
              </a:spcAft>
              <a:buSzPts val="1400"/>
              <a:buNone/>
            </a:pPr>
            <a:r>
              <a:rPr lang="en-US" sz="2000" dirty="0"/>
              <a:t>Sensitivity - The test of confirming True Positives. </a:t>
            </a:r>
          </a:p>
          <a:p>
            <a:pPr marL="0" lvl="0" indent="0" algn="l" rtl="0" latinLnBrk="0">
              <a:lnSpc>
                <a:spcPct val="100000"/>
              </a:lnSpc>
              <a:spcBef>
                <a:spcPts val="0"/>
              </a:spcBef>
              <a:spcAft>
                <a:spcPts val="0"/>
              </a:spcAft>
              <a:buSzPts val="1400"/>
              <a:buNone/>
            </a:pPr>
            <a:r>
              <a:rPr lang="en-US" sz="2000" dirty="0"/>
              <a:t>Specificity – The test of confirming True Negatives</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000" dirty="0"/>
              <a:t>When comparing the 3 different models, it was a coin toss between Random Forest and Logistic Regression. The metrics of each model were quite similar for </a:t>
            </a:r>
          </a:p>
          <a:p>
            <a:pPr marL="0" lvl="0" indent="0" algn="l" rtl="0" latinLnBrk="0">
              <a:lnSpc>
                <a:spcPct val="100000"/>
              </a:lnSpc>
              <a:spcBef>
                <a:spcPts val="0"/>
              </a:spcBef>
              <a:spcAft>
                <a:spcPts val="0"/>
              </a:spcAft>
              <a:buSzPts val="1400"/>
              <a:buNone/>
            </a:pPr>
            <a:endParaRPr lang="en-US" sz="20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Focus on accuracy and F1 scores]</a:t>
            </a:r>
            <a:endParaRPr lang="en-US" sz="1800" dirty="0"/>
          </a:p>
          <a:p>
            <a:pPr marL="0" lvl="0" indent="0" algn="l" rtl="0" latinLnBrk="0">
              <a:lnSpc>
                <a:spcPct val="100000"/>
              </a:lnSpc>
              <a:spcBef>
                <a:spcPts val="0"/>
              </a:spcBef>
              <a:spcAft>
                <a:spcPts val="0"/>
              </a:spcAft>
              <a:buSzPts val="1400"/>
              <a:buNone/>
            </a:pPr>
            <a:r>
              <a:rPr lang="en-US" sz="2000" dirty="0"/>
              <a:t>Accuracy (71.9% vs 72.8%) and F1 scores (74.7% vs 74.1%). The separate was much more noticeable for </a:t>
            </a:r>
          </a:p>
          <a:p>
            <a:pPr marL="0" lvl="0" indent="0" algn="l" rtl="0" latinLnBrk="0">
              <a:lnSpc>
                <a:spcPct val="100000"/>
              </a:lnSpc>
              <a:spcBef>
                <a:spcPts val="0"/>
              </a:spcBef>
              <a:spcAft>
                <a:spcPts val="0"/>
              </a:spcAft>
              <a:buSzPts val="1400"/>
              <a:buNone/>
            </a:pPr>
            <a:endParaRPr lang="en-US" sz="20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Focus on other 2 ]</a:t>
            </a:r>
            <a:endParaRPr lang="en-US" sz="1800" dirty="0"/>
          </a:p>
          <a:p>
            <a:pPr marL="0" lvl="0" indent="0" algn="l" rtl="0" latinLnBrk="0">
              <a:lnSpc>
                <a:spcPct val="100000"/>
              </a:lnSpc>
              <a:spcBef>
                <a:spcPts val="0"/>
              </a:spcBef>
              <a:spcAft>
                <a:spcPts val="0"/>
              </a:spcAft>
              <a:buSzPts val="1400"/>
              <a:buNone/>
            </a:pPr>
            <a:r>
              <a:rPr lang="en-US" sz="2000" dirty="0"/>
              <a:t>Sensitivity (61.9% vs 69%) and Specificity (81.7% vs 76.6%).  </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2021-03-24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2021-03-24</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2021-03-24</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2021-03-24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2021-03-24</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br>
              <a:rPr lang="en-US" altLang="ko-KR" sz="3000" dirty="0"/>
            </a:br>
            <a:r>
              <a:rPr lang="en-US" altLang="ko-KR" sz="3000" dirty="0"/>
              <a:t>Interim Progress</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pic>
        <p:nvPicPr>
          <p:cNvPr id="13" name="Picture 12">
            <a:extLst>
              <a:ext uri="{FF2B5EF4-FFF2-40B4-BE49-F238E27FC236}">
                <a16:creationId xmlns:a16="http://schemas.microsoft.com/office/drawing/2014/main" id="{0175C08C-9F9D-42FB-91D4-65882A632535}"/>
              </a:ext>
            </a:extLst>
          </p:cNvPr>
          <p:cNvPicPr>
            <a:picLocks noChangeAspect="1"/>
          </p:cNvPicPr>
          <p:nvPr/>
        </p:nvPicPr>
        <p:blipFill>
          <a:blip r:embed="rId3"/>
          <a:stretch>
            <a:fillRect/>
          </a:stretch>
        </p:blipFill>
        <p:spPr>
          <a:xfrm>
            <a:off x="2864538" y="2257541"/>
            <a:ext cx="7526904" cy="3462376"/>
          </a:xfrm>
          <a:prstGeom prst="rect">
            <a:avLst/>
          </a:prstGeom>
        </p:spPr>
      </p:pic>
      <p:sp>
        <p:nvSpPr>
          <p:cNvPr id="14" name="TextBox 13">
            <a:extLst>
              <a:ext uri="{FF2B5EF4-FFF2-40B4-BE49-F238E27FC236}">
                <a16:creationId xmlns:a16="http://schemas.microsoft.com/office/drawing/2014/main" id="{7E93BB72-5545-4777-8BA4-202531A11C22}"/>
              </a:ext>
            </a:extLst>
          </p:cNvPr>
          <p:cNvSpPr txBox="1"/>
          <p:nvPr/>
        </p:nvSpPr>
        <p:spPr>
          <a:xfrm>
            <a:off x="4353791" y="1704109"/>
            <a:ext cx="4322618" cy="523220"/>
          </a:xfrm>
          <a:prstGeom prst="rect">
            <a:avLst/>
          </a:prstGeom>
          <a:noFill/>
        </p:spPr>
        <p:txBody>
          <a:bodyPr wrap="square" rtlCol="0">
            <a:spAutoFit/>
          </a:bodyPr>
          <a:lstStyle/>
          <a:p>
            <a:pPr algn="ctr"/>
            <a:r>
              <a:rPr lang="en-US" sz="2800" b="1" dirty="0"/>
              <a:t>Feature Importance</a:t>
            </a:r>
            <a:endParaRPr lang="en-CA" sz="2800" b="1" dirty="0"/>
          </a:p>
        </p:txBody>
      </p:sp>
      <p:sp>
        <p:nvSpPr>
          <p:cNvPr id="6" name="Rectangle 5">
            <a:extLst>
              <a:ext uri="{FF2B5EF4-FFF2-40B4-BE49-F238E27FC236}">
                <a16:creationId xmlns:a16="http://schemas.microsoft.com/office/drawing/2014/main" id="{776198C8-98F2-4E24-AEBB-FEE0B68E0A52}"/>
              </a:ext>
            </a:extLst>
          </p:cNvPr>
          <p:cNvSpPr/>
          <p:nvPr/>
        </p:nvSpPr>
        <p:spPr>
          <a:xfrm>
            <a:off x="6096000" y="2971800"/>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380D2E8C-16C8-4E70-BA67-052522451582}"/>
              </a:ext>
            </a:extLst>
          </p:cNvPr>
          <p:cNvSpPr/>
          <p:nvPr/>
        </p:nvSpPr>
        <p:spPr>
          <a:xfrm>
            <a:off x="8256104" y="2965174"/>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052BF151-D5C8-46FB-9B8C-8B7B248A1373}"/>
              </a:ext>
            </a:extLst>
          </p:cNvPr>
          <p:cNvSpPr/>
          <p:nvPr/>
        </p:nvSpPr>
        <p:spPr>
          <a:xfrm>
            <a:off x="8259417" y="3256721"/>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1BF012C3-D61F-4AD4-A687-7E917D73B1B6}"/>
              </a:ext>
            </a:extLst>
          </p:cNvPr>
          <p:cNvSpPr/>
          <p:nvPr/>
        </p:nvSpPr>
        <p:spPr>
          <a:xfrm>
            <a:off x="6082748" y="3564835"/>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129C9600-E0F3-4795-944A-FE3F4F5E5853}"/>
              </a:ext>
            </a:extLst>
          </p:cNvPr>
          <p:cNvSpPr/>
          <p:nvPr/>
        </p:nvSpPr>
        <p:spPr>
          <a:xfrm>
            <a:off x="8249478" y="3544957"/>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C1642434-B183-465F-A55F-AE19D6CB7696}"/>
              </a:ext>
            </a:extLst>
          </p:cNvPr>
          <p:cNvSpPr/>
          <p:nvPr/>
        </p:nvSpPr>
        <p:spPr>
          <a:xfrm>
            <a:off x="3975652" y="3266661"/>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DB6966F-EEB4-49EE-8087-62C2D63D192C}"/>
              </a:ext>
            </a:extLst>
          </p:cNvPr>
          <p:cNvSpPr/>
          <p:nvPr/>
        </p:nvSpPr>
        <p:spPr>
          <a:xfrm>
            <a:off x="3965713" y="2660374"/>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Arrow: Down 6">
            <a:extLst>
              <a:ext uri="{FF2B5EF4-FFF2-40B4-BE49-F238E27FC236}">
                <a16:creationId xmlns:a16="http://schemas.microsoft.com/office/drawing/2014/main" id="{B5ECE72F-DF60-4C6D-8614-FDE824A09DF3}"/>
              </a:ext>
            </a:extLst>
          </p:cNvPr>
          <p:cNvSpPr/>
          <p:nvPr/>
        </p:nvSpPr>
        <p:spPr>
          <a:xfrm rot="2755380">
            <a:off x="7822097" y="1739348"/>
            <a:ext cx="427382" cy="76531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Down 20">
            <a:extLst>
              <a:ext uri="{FF2B5EF4-FFF2-40B4-BE49-F238E27FC236}">
                <a16:creationId xmlns:a16="http://schemas.microsoft.com/office/drawing/2014/main" id="{1B9B6093-4404-468E-B07E-2CA72BDA6895}"/>
              </a:ext>
            </a:extLst>
          </p:cNvPr>
          <p:cNvSpPr/>
          <p:nvPr/>
        </p:nvSpPr>
        <p:spPr>
          <a:xfrm>
            <a:off x="9197011" y="1523999"/>
            <a:ext cx="427382" cy="76531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4BD1A2AB-D74E-49FB-A3DC-3070F55DB31E}"/>
              </a:ext>
            </a:extLst>
          </p:cNvPr>
          <p:cNvSpPr/>
          <p:nvPr/>
        </p:nvSpPr>
        <p:spPr>
          <a:xfrm>
            <a:off x="6089374" y="2676939"/>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020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xit" presetSubtype="0" fill="hold" grpId="1" nodeType="withEffect">
                                  <p:stCondLst>
                                    <p:cond delay="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21"/>
                                        </p:tgtEl>
                                      </p:cBhvr>
                                    </p:animEffect>
                                    <p:set>
                                      <p:cBhvr>
                                        <p:cTn id="52"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animBg="1"/>
      <p:bldP spid="15" grpId="0" animBg="1"/>
      <p:bldP spid="16" grpId="0" animBg="1"/>
      <p:bldP spid="17" grpId="0" animBg="1"/>
      <p:bldP spid="18" grpId="0" animBg="1"/>
      <p:bldP spid="19" grpId="0" animBg="1"/>
      <p:bldP spid="20" grpId="0" animBg="1"/>
      <p:bldP spid="7" grpId="0" animBg="1"/>
      <p:bldP spid="7" grpId="1" animBg="1"/>
      <p:bldP spid="21" grpId="0" animBg="1"/>
      <p:bldP spid="21" grpId="1"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pic>
        <p:nvPicPr>
          <p:cNvPr id="10" name="Picture 9">
            <a:extLst>
              <a:ext uri="{FF2B5EF4-FFF2-40B4-BE49-F238E27FC236}">
                <a16:creationId xmlns:a16="http://schemas.microsoft.com/office/drawing/2014/main" id="{11FFBA9E-AA48-42F6-A9F3-2C9588304F99}"/>
              </a:ext>
            </a:extLst>
          </p:cNvPr>
          <p:cNvPicPr>
            <a:picLocks noChangeAspect="1"/>
          </p:cNvPicPr>
          <p:nvPr/>
        </p:nvPicPr>
        <p:blipFill>
          <a:blip r:embed="rId3"/>
          <a:stretch>
            <a:fillRect/>
          </a:stretch>
        </p:blipFill>
        <p:spPr>
          <a:xfrm>
            <a:off x="982637" y="2781722"/>
            <a:ext cx="10289521" cy="3528392"/>
          </a:xfrm>
          <a:prstGeom prst="rect">
            <a:avLst/>
          </a:prstGeom>
        </p:spPr>
      </p:pic>
      <p:sp>
        <p:nvSpPr>
          <p:cNvPr id="5" name="TextBox 4">
            <a:extLst>
              <a:ext uri="{FF2B5EF4-FFF2-40B4-BE49-F238E27FC236}">
                <a16:creationId xmlns:a16="http://schemas.microsoft.com/office/drawing/2014/main" id="{F5A90117-5B47-4F65-A757-0927230572F0}"/>
              </a:ext>
            </a:extLst>
          </p:cNvPr>
          <p:cNvSpPr txBox="1"/>
          <p:nvPr/>
        </p:nvSpPr>
        <p:spPr>
          <a:xfrm>
            <a:off x="5065004" y="6310114"/>
            <a:ext cx="5026446"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sz="2400"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The secondary objective is to review team players’ performance-to-cost effectiveness.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Focus on the historical player data from 2005 to 2020 as this closely represent the players of the current era.</a:t>
            </a:r>
          </a:p>
          <a:p>
            <a:endParaRPr lang="ko-KR"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22400" y="1485578"/>
            <a:ext cx="3479303" cy="5040560"/>
          </a:xfrm>
        </p:spPr>
        <p:txBody>
          <a:bodyPr>
            <a:norm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Open access API (</a:t>
            </a: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nba_api</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a:t>
            </a:r>
          </a:p>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PlayerGameLogs</a:t>
            </a:r>
            <a:endPar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endParaRP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Total ~450K records</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36 features</a:t>
            </a:r>
          </a:p>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PlayByPlay</a:t>
            </a: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 </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Total ~10M records</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13 features</a:t>
            </a:r>
          </a:p>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NBA Player Salaries </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ESPN for the historical data</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Hoopshype</a:t>
            </a: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 for future data</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489 records</a:t>
            </a:r>
          </a:p>
        </p:txBody>
      </p:sp>
      <p:pic>
        <p:nvPicPr>
          <p:cNvPr id="10" name="Picture 9">
            <a:extLst>
              <a:ext uri="{FF2B5EF4-FFF2-40B4-BE49-F238E27FC236}">
                <a16:creationId xmlns:a16="http://schemas.microsoft.com/office/drawing/2014/main" id="{3EE6E092-CEC1-44E6-8884-4FCB7D9F9186}"/>
              </a:ext>
            </a:extLst>
          </p:cNvPr>
          <p:cNvPicPr>
            <a:picLocks noChangeAspect="1"/>
          </p:cNvPicPr>
          <p:nvPr/>
        </p:nvPicPr>
        <p:blipFill>
          <a:blip r:embed="rId3"/>
          <a:stretch>
            <a:fillRect/>
          </a:stretch>
        </p:blipFill>
        <p:spPr>
          <a:xfrm>
            <a:off x="7332940" y="1485578"/>
            <a:ext cx="1562100" cy="5191125"/>
          </a:xfrm>
          <a:prstGeom prst="rect">
            <a:avLst/>
          </a:prstGeom>
        </p:spPr>
      </p:pic>
      <p:pic>
        <p:nvPicPr>
          <p:cNvPr id="12" name="Picture 11">
            <a:extLst>
              <a:ext uri="{FF2B5EF4-FFF2-40B4-BE49-F238E27FC236}">
                <a16:creationId xmlns:a16="http://schemas.microsoft.com/office/drawing/2014/main" id="{99A21CED-A892-4EF6-AD35-D423A486ECB2}"/>
              </a:ext>
            </a:extLst>
          </p:cNvPr>
          <p:cNvPicPr>
            <a:picLocks noChangeAspect="1"/>
          </p:cNvPicPr>
          <p:nvPr/>
        </p:nvPicPr>
        <p:blipFill>
          <a:blip r:embed="rId4"/>
          <a:stretch>
            <a:fillRect/>
          </a:stretch>
        </p:blipFill>
        <p:spPr>
          <a:xfrm>
            <a:off x="4944202" y="1772364"/>
            <a:ext cx="1543050" cy="2771775"/>
          </a:xfrm>
          <a:prstGeom prst="rect">
            <a:avLst/>
          </a:prstGeom>
        </p:spPr>
      </p:pic>
      <p:cxnSp>
        <p:nvCxnSpPr>
          <p:cNvPr id="26" name="Connector: Elbow 25">
            <a:extLst>
              <a:ext uri="{FF2B5EF4-FFF2-40B4-BE49-F238E27FC236}">
                <a16:creationId xmlns:a16="http://schemas.microsoft.com/office/drawing/2014/main" id="{AB987F13-7DF4-476E-BB71-DFFBF01C3514}"/>
              </a:ext>
            </a:extLst>
          </p:cNvPr>
          <p:cNvCxnSpPr>
            <a:cxnSpLocks/>
          </p:cNvCxnSpPr>
          <p:nvPr/>
        </p:nvCxnSpPr>
        <p:spPr>
          <a:xfrm>
            <a:off x="8881056" y="2218370"/>
            <a:ext cx="1046208" cy="12700"/>
          </a:xfrm>
          <a:prstGeom prst="bentConnector3">
            <a:avLst>
              <a:gd name="adj1" fmla="val 99944"/>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Connector: Elbow 27">
            <a:extLst>
              <a:ext uri="{FF2B5EF4-FFF2-40B4-BE49-F238E27FC236}">
                <a16:creationId xmlns:a16="http://schemas.microsoft.com/office/drawing/2014/main" id="{F3FDE4B6-AFB8-4A27-B556-4D0185CA2DE1}"/>
              </a:ext>
            </a:extLst>
          </p:cNvPr>
          <p:cNvCxnSpPr>
            <a:cxnSpLocks/>
          </p:cNvCxnSpPr>
          <p:nvPr/>
        </p:nvCxnSpPr>
        <p:spPr>
          <a:xfrm>
            <a:off x="8857129" y="1783976"/>
            <a:ext cx="1070135" cy="744993"/>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Connector: Elbow 31">
            <a:extLst>
              <a:ext uri="{FF2B5EF4-FFF2-40B4-BE49-F238E27FC236}">
                <a16:creationId xmlns:a16="http://schemas.microsoft.com/office/drawing/2014/main" id="{191D0870-0CFD-4615-B3E5-F0528819982F}"/>
              </a:ext>
            </a:extLst>
          </p:cNvPr>
          <p:cNvCxnSpPr>
            <a:cxnSpLocks/>
          </p:cNvCxnSpPr>
          <p:nvPr/>
        </p:nvCxnSpPr>
        <p:spPr>
          <a:xfrm rot="10800000">
            <a:off x="6463804" y="2064935"/>
            <a:ext cx="869136" cy="808894"/>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a:extLst>
              <a:ext uri="{FF2B5EF4-FFF2-40B4-BE49-F238E27FC236}">
                <a16:creationId xmlns:a16="http://schemas.microsoft.com/office/drawing/2014/main" id="{3668061D-7B18-4E4A-A010-56D2DB377838}"/>
              </a:ext>
            </a:extLst>
          </p:cNvPr>
          <p:cNvPicPr>
            <a:picLocks noChangeAspect="1"/>
          </p:cNvPicPr>
          <p:nvPr/>
        </p:nvPicPr>
        <p:blipFill>
          <a:blip r:embed="rId5"/>
          <a:stretch>
            <a:fillRect/>
          </a:stretch>
        </p:blipFill>
        <p:spPr>
          <a:xfrm>
            <a:off x="9908769" y="1719123"/>
            <a:ext cx="1743075" cy="1266825"/>
          </a:xfrm>
          <a:prstGeom prst="rect">
            <a:avLst/>
          </a:prstGeom>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7" end="7"/>
                                            </p:txEl>
                                          </p:spTgt>
                                        </p:tgtEl>
                                        <p:attrNameLst>
                                          <p:attrName>style.visibility</p:attrName>
                                        </p:attrNameLst>
                                      </p:cBhvr>
                                      <p:to>
                                        <p:strVal val="visible"/>
                                      </p:to>
                                    </p:set>
                                    <p:animEffect transition="in" filter="fade">
                                      <p:cBhvr>
                                        <p:cTn id="46" dur="500"/>
                                        <p:tgtEl>
                                          <p:spTgt spid="6">
                                            <p:txEl>
                                              <p:pRg st="7" end="7"/>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6">
                                            <p:txEl>
                                              <p:pRg st="8" end="8"/>
                                            </p:txEl>
                                          </p:spTgt>
                                        </p:tgtEl>
                                        <p:attrNameLst>
                                          <p:attrName>style.visibility</p:attrName>
                                        </p:attrNameLst>
                                      </p:cBhvr>
                                      <p:to>
                                        <p:strVal val="visible"/>
                                      </p:to>
                                    </p:set>
                                    <p:animEffect transition="in" filter="fade">
                                      <p:cBhvr>
                                        <p:cTn id="49" dur="500"/>
                                        <p:tgtEl>
                                          <p:spTgt spid="6">
                                            <p:txEl>
                                              <p:pRg st="8" end="8"/>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6">
                                            <p:txEl>
                                              <p:pRg st="10" end="10"/>
                                            </p:txEl>
                                          </p:spTgt>
                                        </p:tgtEl>
                                        <p:attrNameLst>
                                          <p:attrName>style.visibility</p:attrName>
                                        </p:attrNameLst>
                                      </p:cBhvr>
                                      <p:to>
                                        <p:strVal val="visible"/>
                                      </p:to>
                                    </p:set>
                                    <p:animEffect transition="in" filter="fade">
                                      <p:cBhvr>
                                        <p:cTn id="55" dur="500"/>
                                        <p:tgtEl>
                                          <p:spTgt spid="6">
                                            <p:txEl>
                                              <p:pRg st="10" end="1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Planning</a:t>
            </a:r>
          </a:p>
        </p:txBody>
      </p:sp>
      <p:pic>
        <p:nvPicPr>
          <p:cNvPr id="7" name="Picture 6">
            <a:extLst>
              <a:ext uri="{FF2B5EF4-FFF2-40B4-BE49-F238E27FC236}">
                <a16:creationId xmlns:a16="http://schemas.microsoft.com/office/drawing/2014/main" id="{015669A9-31EE-4783-ACE7-42DDD881B61F}"/>
              </a:ext>
            </a:extLst>
          </p:cNvPr>
          <p:cNvPicPr preferRelativeResize="0"/>
          <p:nvPr/>
        </p:nvPicPr>
        <p:blipFill>
          <a:blip r:embed="rId3"/>
          <a:stretch>
            <a:fillRect/>
          </a:stretch>
        </p:blipFill>
        <p:spPr>
          <a:xfrm>
            <a:off x="1846733" y="1629594"/>
            <a:ext cx="10081121" cy="5040560"/>
          </a:xfrm>
          <a:prstGeom prst="rect">
            <a:avLst/>
          </a:prstGeom>
        </p:spPr>
      </p:pic>
      <p:sp>
        <p:nvSpPr>
          <p:cNvPr id="3" name="Rectangle 2">
            <a:extLst>
              <a:ext uri="{FF2B5EF4-FFF2-40B4-BE49-F238E27FC236}">
                <a16:creationId xmlns:a16="http://schemas.microsoft.com/office/drawing/2014/main" id="{AA51182C-E760-4759-8359-29D1409C6F1B}"/>
              </a:ext>
            </a:extLst>
          </p:cNvPr>
          <p:cNvSpPr/>
          <p:nvPr/>
        </p:nvSpPr>
        <p:spPr>
          <a:xfrm>
            <a:off x="2422798" y="2115648"/>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449D96A4-75E9-4CD0-AC46-7FD506EFB53C}"/>
              </a:ext>
            </a:extLst>
          </p:cNvPr>
          <p:cNvSpPr/>
          <p:nvPr/>
        </p:nvSpPr>
        <p:spPr>
          <a:xfrm>
            <a:off x="2422798" y="2811061"/>
            <a:ext cx="504056"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B976A368-571C-414B-B53F-DC2C0CFD881A}"/>
              </a:ext>
            </a:extLst>
          </p:cNvPr>
          <p:cNvSpPr/>
          <p:nvPr/>
        </p:nvSpPr>
        <p:spPr>
          <a:xfrm>
            <a:off x="2443510" y="3629469"/>
            <a:ext cx="915392" cy="107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C070ED96-0AA7-4F71-85D4-96DE7913E67F}"/>
              </a:ext>
            </a:extLst>
          </p:cNvPr>
          <p:cNvSpPr/>
          <p:nvPr/>
        </p:nvSpPr>
        <p:spPr>
          <a:xfrm>
            <a:off x="2422798" y="4437905"/>
            <a:ext cx="648072" cy="124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570542BB-39D7-4B62-B8EF-D350325DD1EE}"/>
              </a:ext>
            </a:extLst>
          </p:cNvPr>
          <p:cNvSpPr/>
          <p:nvPr/>
        </p:nvSpPr>
        <p:spPr>
          <a:xfrm>
            <a:off x="2422798" y="5149668"/>
            <a:ext cx="1440160"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53DE6851-4D65-4963-97D0-CCAC3CC4078B}"/>
              </a:ext>
            </a:extLst>
          </p:cNvPr>
          <p:cNvSpPr/>
          <p:nvPr/>
        </p:nvSpPr>
        <p:spPr>
          <a:xfrm>
            <a:off x="2415952" y="5845081"/>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712D8DF-A44A-4E81-841E-11A865EC5962}"/>
              </a:ext>
            </a:extLst>
          </p:cNvPr>
          <p:cNvSpPr/>
          <p:nvPr/>
        </p:nvSpPr>
        <p:spPr>
          <a:xfrm>
            <a:off x="4511030" y="26803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B39A9D02-AF31-4574-A5F8-30C818A64148}"/>
              </a:ext>
            </a:extLst>
          </p:cNvPr>
          <p:cNvSpPr/>
          <p:nvPr/>
        </p:nvSpPr>
        <p:spPr>
          <a:xfrm>
            <a:off x="4517504" y="3498783"/>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947A077B-695C-4DFE-98B6-F59CA25F04BF}"/>
              </a:ext>
            </a:extLst>
          </p:cNvPr>
          <p:cNvSpPr/>
          <p:nvPr/>
        </p:nvSpPr>
        <p:spPr>
          <a:xfrm>
            <a:off x="4511030" y="4317191"/>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7F3CBB6-6B3E-4D20-B231-5B8E36782F90}"/>
              </a:ext>
            </a:extLst>
          </p:cNvPr>
          <p:cNvSpPr/>
          <p:nvPr/>
        </p:nvSpPr>
        <p:spPr>
          <a:xfrm>
            <a:off x="4511030" y="50191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B1A82E71-118F-4BD7-B16F-7B4C70D77A5F}"/>
              </a:ext>
            </a:extLst>
          </p:cNvPr>
          <p:cNvSpPr/>
          <p:nvPr/>
        </p:nvSpPr>
        <p:spPr>
          <a:xfrm>
            <a:off x="4511030" y="57258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ABFB9E5-22FC-4EE1-B913-32BA06CE373C}"/>
              </a:ext>
            </a:extLst>
          </p:cNvPr>
          <p:cNvSpPr/>
          <p:nvPr/>
        </p:nvSpPr>
        <p:spPr>
          <a:xfrm>
            <a:off x="4511030" y="64326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E4EF55-6CA6-41BA-B318-CCD8592B0370}"/>
              </a:ext>
            </a:extLst>
          </p:cNvPr>
          <p:cNvSpPr/>
          <p:nvPr/>
        </p:nvSpPr>
        <p:spPr>
          <a:xfrm>
            <a:off x="11279782" y="571439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81790E7-A4C0-4DC1-B74C-909529E1C9EA}"/>
              </a:ext>
            </a:extLst>
          </p:cNvPr>
          <p:cNvSpPr/>
          <p:nvPr/>
        </p:nvSpPr>
        <p:spPr>
          <a:xfrm>
            <a:off x="11279782" y="642114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A92C25E0-CCE9-41B4-AD80-37CF38F476E6}"/>
              </a:ext>
            </a:extLst>
          </p:cNvPr>
          <p:cNvSpPr/>
          <p:nvPr/>
        </p:nvSpPr>
        <p:spPr>
          <a:xfrm>
            <a:off x="10559702" y="501912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98B9E29-1869-4235-8DC6-400BC0F1B608}"/>
              </a:ext>
            </a:extLst>
          </p:cNvPr>
          <p:cNvSpPr/>
          <p:nvPr/>
        </p:nvSpPr>
        <p:spPr>
          <a:xfrm>
            <a:off x="9191550" y="4317191"/>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505C554A-ABAF-464F-9FC7-419B327A6152}"/>
              </a:ext>
            </a:extLst>
          </p:cNvPr>
          <p:cNvSpPr/>
          <p:nvPr/>
        </p:nvSpPr>
        <p:spPr>
          <a:xfrm>
            <a:off x="8402699" y="3498783"/>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B5DE88F0-D608-45A7-AC77-6E1845F87745}"/>
              </a:ext>
            </a:extLst>
          </p:cNvPr>
          <p:cNvSpPr/>
          <p:nvPr/>
        </p:nvSpPr>
        <p:spPr>
          <a:xfrm>
            <a:off x="6959302" y="2671294"/>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2746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11"/>
                                        </p:tgtEl>
                                      </p:cBhvr>
                                    </p:animEffect>
                                    <p:set>
                                      <p:cBhvr>
                                        <p:cTn id="70" dur="1" fill="hold">
                                          <p:stCondLst>
                                            <p:cond delay="499"/>
                                          </p:stCondLst>
                                        </p:cTn>
                                        <p:tgtEl>
                                          <p:spTgt spid="11"/>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2"/>
                                        </p:tgtEl>
                                      </p:cBhvr>
                                    </p:animEffect>
                                    <p:set>
                                      <p:cBhvr>
                                        <p:cTn id="73" dur="1" fill="hold">
                                          <p:stCondLst>
                                            <p:cond delay="499"/>
                                          </p:stCondLst>
                                        </p:cTn>
                                        <p:tgtEl>
                                          <p:spTgt spid="1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3"/>
                                        </p:tgtEl>
                                      </p:cBhvr>
                                    </p:animEffect>
                                    <p:set>
                                      <p:cBhvr>
                                        <p:cTn id="76" dur="1" fill="hold">
                                          <p:stCondLst>
                                            <p:cond delay="499"/>
                                          </p:stCondLst>
                                        </p:cTn>
                                        <p:tgtEl>
                                          <p:spTgt spid="13"/>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22"/>
                                        </p:tgtEl>
                                      </p:cBhvr>
                                    </p:animEffect>
                                    <p:set>
                                      <p:cBhvr>
                                        <p:cTn id="79" dur="1" fill="hold">
                                          <p:stCondLst>
                                            <p:cond delay="499"/>
                                          </p:stCondLst>
                                        </p:cTn>
                                        <p:tgtEl>
                                          <p:spTgt spid="22"/>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0"/>
                                        </p:tgtEl>
                                      </p:cBhvr>
                                    </p:animEffect>
                                    <p:set>
                                      <p:cBhvr>
                                        <p:cTn id="82" dur="1" fill="hold">
                                          <p:stCondLst>
                                            <p:cond delay="499"/>
                                          </p:stCondLst>
                                        </p:cTn>
                                        <p:tgtEl>
                                          <p:spTgt spid="20"/>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1"/>
                                        </p:tgtEl>
                                      </p:cBhvr>
                                    </p:animEffect>
                                    <p:set>
                                      <p:cBhvr>
                                        <p:cTn id="85" dur="1" fill="hold">
                                          <p:stCondLst>
                                            <p:cond delay="499"/>
                                          </p:stCondLst>
                                        </p:cTn>
                                        <p:tgtEl>
                                          <p:spTgt spid="21"/>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fade">
                                      <p:cBhvr>
                                        <p:cTn id="90" dur="500"/>
                                        <p:tgtEl>
                                          <p:spTgt spid="1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500"/>
                                        <p:tgtEl>
                                          <p:spTgt spid="1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xit" presetSubtype="0" fill="hold" grpId="1" nodeType="withEffect">
                                  <p:stCondLst>
                                    <p:cond delay="0"/>
                                  </p:stCondLst>
                                  <p:childTnLst>
                                    <p:animEffect transition="out" filter="fade">
                                      <p:cBhvr>
                                        <p:cTn id="98" dur="500"/>
                                        <p:tgtEl>
                                          <p:spTgt spid="8"/>
                                        </p:tgtEl>
                                      </p:cBhvr>
                                    </p:animEffect>
                                    <p:set>
                                      <p:cBhvr>
                                        <p:cTn id="99" dur="1" fill="hold">
                                          <p:stCondLst>
                                            <p:cond delay="499"/>
                                          </p:stCondLst>
                                        </p:cTn>
                                        <p:tgtEl>
                                          <p:spTgt spid="8"/>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9"/>
                                        </p:tgtEl>
                                      </p:cBhvr>
                                    </p:animEffect>
                                    <p:set>
                                      <p:cBhvr>
                                        <p:cTn id="102" dur="1" fill="hold">
                                          <p:stCondLst>
                                            <p:cond delay="499"/>
                                          </p:stCondLst>
                                        </p:cTn>
                                        <p:tgtEl>
                                          <p:spTgt spid="9"/>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14"/>
                                        </p:tgtEl>
                                      </p:cBhvr>
                                    </p:animEffect>
                                    <p:set>
                                      <p:cBhvr>
                                        <p:cTn id="105" dur="1" fill="hold">
                                          <p:stCondLst>
                                            <p:cond delay="499"/>
                                          </p:stCondLst>
                                        </p:cTn>
                                        <p:tgtEl>
                                          <p:spTgt spid="14"/>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15"/>
                                        </p:tgtEl>
                                      </p:cBhvr>
                                    </p:animEffect>
                                    <p:set>
                                      <p:cBhvr>
                                        <p:cTn id="108" dur="1" fill="hold">
                                          <p:stCondLst>
                                            <p:cond delay="499"/>
                                          </p:stCondLst>
                                        </p:cTn>
                                        <p:tgtEl>
                                          <p:spTgt spid="15"/>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7"/>
                                        </p:tgtEl>
                                      </p:cBhvr>
                                    </p:animEffect>
                                    <p:set>
                                      <p:cBhvr>
                                        <p:cTn id="111" dur="1" fill="hold">
                                          <p:stCondLst>
                                            <p:cond delay="499"/>
                                          </p:stCondLst>
                                        </p:cTn>
                                        <p:tgtEl>
                                          <p:spTgt spid="17"/>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9"/>
                                        </p:tgtEl>
                                      </p:cBhvr>
                                    </p:animEffect>
                                    <p:set>
                                      <p:cBhvr>
                                        <p:cTn id="114"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8" grpId="0" animBg="1"/>
      <p:bldP spid="8" grpId="1" animBg="1"/>
      <p:bldP spid="9" grpId="0" animBg="1"/>
      <p:bldP spid="9" grpId="1" animBg="1"/>
      <p:bldP spid="10" grpId="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7" grpId="1" animBg="1"/>
      <p:bldP spid="18" grpId="0"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Team</a:t>
            </a:r>
          </a:p>
        </p:txBody>
      </p:sp>
      <p:sp>
        <p:nvSpPr>
          <p:cNvPr id="24" name="내용 개체 틀 5">
            <a:extLst>
              <a:ext uri="{FF2B5EF4-FFF2-40B4-BE49-F238E27FC236}">
                <a16:creationId xmlns:a16="http://schemas.microsoft.com/office/drawing/2014/main" id="{7996B5EB-9762-4D05-B46C-3BF99A53A3BC}"/>
              </a:ext>
            </a:extLst>
          </p:cNvPr>
          <p:cNvSpPr>
            <a:spLocks noGrp="1"/>
          </p:cNvSpPr>
          <p:nvPr>
            <p:ph idx="1"/>
          </p:nvPr>
        </p:nvSpPr>
        <p:spPr>
          <a:xfrm>
            <a:off x="1486693" y="1485578"/>
            <a:ext cx="10094199" cy="4824535"/>
          </a:xfrm>
        </p:spPr>
        <p:txBody>
          <a:bodyPr/>
          <a:lstStyle/>
          <a:p>
            <a:pPr marL="0" indent="0"/>
            <a:endParaRPr lang="en-US" altLang="ko-KR" dirty="0"/>
          </a:p>
          <a:p>
            <a:pPr marL="0" indent="0"/>
            <a:r>
              <a:rPr lang="en-US" altLang="ko-KR" sz="2400" b="1" dirty="0"/>
              <a:t>Team Roles</a:t>
            </a:r>
          </a:p>
          <a:p>
            <a:pPr>
              <a:buFont typeface="Arial" panose="020B0604020202020204" pitchFamily="34" charset="0"/>
              <a:buChar char="•"/>
            </a:pPr>
            <a:r>
              <a:rPr lang="en-US" altLang="ko-KR" sz="2400" dirty="0"/>
              <a:t>Project Manager</a:t>
            </a:r>
          </a:p>
          <a:p>
            <a:pPr>
              <a:buFont typeface="Arial" panose="020B0604020202020204" pitchFamily="34" charset="0"/>
              <a:buChar char="•"/>
            </a:pPr>
            <a:r>
              <a:rPr lang="en-US" altLang="ko-KR" sz="2400" dirty="0"/>
              <a:t>Data Scientist</a:t>
            </a:r>
          </a:p>
          <a:p>
            <a:pPr>
              <a:buFont typeface="Arial" panose="020B0604020202020204" pitchFamily="34" charset="0"/>
              <a:buChar char="•"/>
            </a:pPr>
            <a:r>
              <a:rPr lang="en-US" altLang="ko-KR" sz="2400" dirty="0"/>
              <a:t>Programming Architect</a:t>
            </a:r>
          </a:p>
          <a:p>
            <a:pPr>
              <a:buFont typeface="Arial" panose="020B0604020202020204" pitchFamily="34" charset="0"/>
              <a:buChar char="•"/>
            </a:pPr>
            <a:endParaRPr lang="en-US" altLang="ko-KR" sz="2400" dirty="0"/>
          </a:p>
          <a:p>
            <a:pPr marL="0" indent="0"/>
            <a:r>
              <a:rPr lang="en-US" altLang="ko-KR" sz="2400" b="1" dirty="0"/>
              <a:t>Team communications</a:t>
            </a:r>
          </a:p>
          <a:p>
            <a:pPr>
              <a:buFont typeface="Arial" panose="020B0604020202020204" pitchFamily="34" charset="0"/>
              <a:buChar char="•"/>
            </a:pPr>
            <a:r>
              <a:rPr lang="en-US" altLang="ko-KR" sz="2400" dirty="0"/>
              <a:t>Schedule meetings (3+ times per week)</a:t>
            </a:r>
          </a:p>
          <a:p>
            <a:pPr>
              <a:buFont typeface="Arial" panose="020B0604020202020204" pitchFamily="34" charset="0"/>
              <a:buChar char="•"/>
            </a:pPr>
            <a:r>
              <a:rPr lang="en-US" altLang="ko-KR" sz="2400" dirty="0"/>
              <a:t>MS Teams, WhatsApp, email</a:t>
            </a:r>
          </a:p>
          <a:p>
            <a:pPr>
              <a:buFont typeface="Arial" panose="020B0604020202020204" pitchFamily="34" charset="0"/>
              <a:buChar char="•"/>
            </a:pPr>
            <a:r>
              <a:rPr lang="en-US" altLang="ko-KR" sz="2400" dirty="0"/>
              <a:t>Git and Google Drive</a:t>
            </a:r>
            <a:endParaRPr lang="ko-KR" altLang="en-US" dirty="0"/>
          </a:p>
        </p:txBody>
      </p:sp>
    </p:spTree>
    <p:extLst>
      <p:ext uri="{BB962C8B-B14F-4D97-AF65-F5344CB8AC3E}">
        <p14:creationId xmlns:p14="http://schemas.microsoft.com/office/powerpoint/2010/main" val="361041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animEffect transition="in" filter="fade">
                                      <p:cBhvr>
                                        <p:cTn id="7" dur="500"/>
                                        <p:tgtEl>
                                          <p:spTgt spid="2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2" end="2"/>
                                            </p:txEl>
                                          </p:spTgt>
                                        </p:tgtEl>
                                        <p:attrNameLst>
                                          <p:attrName>style.visibility</p:attrName>
                                        </p:attrNameLst>
                                      </p:cBhvr>
                                      <p:to>
                                        <p:strVal val="visible"/>
                                      </p:to>
                                    </p:set>
                                    <p:animEffect transition="in" filter="fade">
                                      <p:cBhvr>
                                        <p:cTn id="12" dur="500"/>
                                        <p:tgtEl>
                                          <p:spTgt spid="2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xEl>
                                              <p:pRg st="3" end="3"/>
                                            </p:txEl>
                                          </p:spTgt>
                                        </p:tgtEl>
                                        <p:attrNameLst>
                                          <p:attrName>style.visibility</p:attrName>
                                        </p:attrNameLst>
                                      </p:cBhvr>
                                      <p:to>
                                        <p:strVal val="visible"/>
                                      </p:to>
                                    </p:set>
                                    <p:animEffect transition="in" filter="fade">
                                      <p:cBhvr>
                                        <p:cTn id="17" dur="500"/>
                                        <p:tgtEl>
                                          <p:spTgt spid="2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xEl>
                                              <p:pRg st="4" end="4"/>
                                            </p:txEl>
                                          </p:spTgt>
                                        </p:tgtEl>
                                        <p:attrNameLst>
                                          <p:attrName>style.visibility</p:attrName>
                                        </p:attrNameLst>
                                      </p:cBhvr>
                                      <p:to>
                                        <p:strVal val="visible"/>
                                      </p:to>
                                    </p:set>
                                    <p:animEffect transition="in" filter="fade">
                                      <p:cBhvr>
                                        <p:cTn id="22" dur="500"/>
                                        <p:tgtEl>
                                          <p:spTgt spid="2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xEl>
                                              <p:pRg st="6" end="6"/>
                                            </p:txEl>
                                          </p:spTgt>
                                        </p:tgtEl>
                                        <p:attrNameLst>
                                          <p:attrName>style.visibility</p:attrName>
                                        </p:attrNameLst>
                                      </p:cBhvr>
                                      <p:to>
                                        <p:strVal val="visible"/>
                                      </p:to>
                                    </p:set>
                                    <p:animEffect transition="in" filter="fade">
                                      <p:cBhvr>
                                        <p:cTn id="27" dur="500"/>
                                        <p:tgtEl>
                                          <p:spTgt spid="2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xEl>
                                              <p:pRg st="7" end="7"/>
                                            </p:txEl>
                                          </p:spTgt>
                                        </p:tgtEl>
                                        <p:attrNameLst>
                                          <p:attrName>style.visibility</p:attrName>
                                        </p:attrNameLst>
                                      </p:cBhvr>
                                      <p:to>
                                        <p:strVal val="visible"/>
                                      </p:to>
                                    </p:set>
                                    <p:animEffect transition="in" filter="fade">
                                      <p:cBhvr>
                                        <p:cTn id="32" dur="500"/>
                                        <p:tgtEl>
                                          <p:spTgt spid="2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xEl>
                                              <p:pRg st="8" end="8"/>
                                            </p:txEl>
                                          </p:spTgt>
                                        </p:tgtEl>
                                        <p:attrNameLst>
                                          <p:attrName>style.visibility</p:attrName>
                                        </p:attrNameLst>
                                      </p:cBhvr>
                                      <p:to>
                                        <p:strVal val="visible"/>
                                      </p:to>
                                    </p:set>
                                    <p:animEffect transition="in" filter="fade">
                                      <p:cBhvr>
                                        <p:cTn id="37" dur="500"/>
                                        <p:tgtEl>
                                          <p:spTgt spid="2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xEl>
                                              <p:pRg st="9" end="9"/>
                                            </p:txEl>
                                          </p:spTgt>
                                        </p:tgtEl>
                                        <p:attrNameLst>
                                          <p:attrName>style.visibility</p:attrName>
                                        </p:attrNameLst>
                                      </p:cBhvr>
                                      <p:to>
                                        <p:strVal val="visible"/>
                                      </p:to>
                                    </p:set>
                                    <p:animEffect transition="in" filter="fade">
                                      <p:cBhvr>
                                        <p:cTn id="42" dur="500"/>
                                        <p:tgtEl>
                                          <p:spTgt spid="2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2134766" y="1485578"/>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 Efficiency Rating (PER) for Season Year 2019-20</a:t>
            </a:r>
          </a:p>
          <a:p>
            <a:pPr marL="0" indent="0" algn="ctr"/>
            <a:endParaRPr lang="en-US" altLang="ko-KR" sz="1200" b="1" dirty="0"/>
          </a:p>
          <a:p>
            <a:pPr marL="0" indent="0" algn="l"/>
            <a:r>
              <a:rPr lang="en-US" altLang="en-US" sz="1200" dirty="0"/>
              <a:t>           PER=[ FGM x 85.910 + Steals x 53.897+ 3PTM x 51.757 + FTM x 46.845 + Blocks x 39.190 + </a:t>
            </a:r>
            <a:r>
              <a:rPr lang="en-US" altLang="en-US" sz="1200" dirty="0" err="1"/>
              <a:t>Offensive_Reb</a:t>
            </a:r>
            <a:r>
              <a:rPr lang="en-US" altLang="en-US" sz="1200" dirty="0"/>
              <a:t> x 39.190 + Assists x 34.677</a:t>
            </a:r>
          </a:p>
          <a:p>
            <a:pPr algn="l"/>
            <a:r>
              <a:rPr lang="en-US" altLang="en-US" sz="1200" dirty="0"/>
              <a:t>                   + </a:t>
            </a:r>
            <a:r>
              <a:rPr lang="en-US" altLang="en-US" sz="1200" dirty="0" err="1"/>
              <a:t>Defensive_Reb</a:t>
            </a:r>
            <a:r>
              <a:rPr lang="en-US" altLang="en-US" sz="1200" dirty="0"/>
              <a:t> x 14.707 - Foul x 17.174 - </a:t>
            </a:r>
            <a:r>
              <a:rPr lang="en-US" altLang="en-US" sz="1200" dirty="0" err="1"/>
              <a:t>FT_Miss</a:t>
            </a:r>
            <a:r>
              <a:rPr lang="en-US" altLang="en-US" sz="1200" dirty="0"/>
              <a:t> x 20.091 - </a:t>
            </a:r>
            <a:r>
              <a:rPr lang="en-US" altLang="en-US" sz="1200" dirty="0" err="1"/>
              <a:t>FG_Miss</a:t>
            </a:r>
            <a:r>
              <a:rPr lang="en-US" altLang="en-US" sz="1200" dirty="0"/>
              <a:t> x 39.190- TO x 53.897 ] x (1 / Minutes)</a:t>
            </a:r>
          </a:p>
          <a:p>
            <a:pPr>
              <a:buFont typeface="Arial" pitchFamily="34" charset="0"/>
              <a:buChar char="•"/>
            </a:pPr>
            <a:endParaRPr lang="en-US" sz="1200" dirty="0"/>
          </a:p>
        </p:txBody>
      </p:sp>
      <p:pic>
        <p:nvPicPr>
          <p:cNvPr id="26" name="Content Placeholder 25">
            <a:extLst>
              <a:ext uri="{FF2B5EF4-FFF2-40B4-BE49-F238E27FC236}">
                <a16:creationId xmlns:a16="http://schemas.microsoft.com/office/drawing/2014/main" id="{DD078D9B-8645-4BB9-B047-28D4957DFDB2}"/>
              </a:ext>
            </a:extLst>
          </p:cNvPr>
          <p:cNvPicPr>
            <a:picLocks noGrp="1" noChangeAspect="1"/>
          </p:cNvPicPr>
          <p:nvPr>
            <p:ph idx="1"/>
          </p:nvPr>
        </p:nvPicPr>
        <p:blipFill>
          <a:blip r:embed="rId3"/>
          <a:stretch>
            <a:fillRect/>
          </a:stretch>
        </p:blipFill>
        <p:spPr>
          <a:xfrm>
            <a:off x="2926854" y="2853730"/>
            <a:ext cx="6064094" cy="3641413"/>
          </a:xfrm>
        </p:spPr>
      </p:pic>
      <p:sp>
        <p:nvSpPr>
          <p:cNvPr id="5" name="Rectangle 4">
            <a:extLst>
              <a:ext uri="{FF2B5EF4-FFF2-40B4-BE49-F238E27FC236}">
                <a16:creationId xmlns:a16="http://schemas.microsoft.com/office/drawing/2014/main" id="{11362A1A-7A67-4481-B505-236C3883789F}"/>
              </a:ext>
            </a:extLst>
          </p:cNvPr>
          <p:cNvSpPr/>
          <p:nvPr/>
        </p:nvSpPr>
        <p:spPr>
          <a:xfrm>
            <a:off x="7053943" y="6099122"/>
            <a:ext cx="397714" cy="2073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5AAE0881-E988-4CE2-AEB0-88D98E517DFC}"/>
              </a:ext>
            </a:extLst>
          </p:cNvPr>
          <p:cNvSpPr/>
          <p:nvPr/>
        </p:nvSpPr>
        <p:spPr>
          <a:xfrm>
            <a:off x="3481708" y="3624608"/>
            <a:ext cx="400863" cy="5192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841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xit" presetSubtype="0" fill="hold" grpId="1" nodeType="with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FFFF00"/>
          </a:solidFill>
          <a:ln>
            <a:solidFill>
              <a:srgbClr val="8733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pic>
        <p:nvPicPr>
          <p:cNvPr id="4" name="Content Placeholder 3">
            <a:extLst>
              <a:ext uri="{FF2B5EF4-FFF2-40B4-BE49-F238E27FC236}">
                <a16:creationId xmlns:a16="http://schemas.microsoft.com/office/drawing/2014/main" id="{E8D9BB9F-D9A7-4318-9A94-966A4D4F4599}"/>
              </a:ext>
            </a:extLst>
          </p:cNvPr>
          <p:cNvPicPr>
            <a:picLocks noGrp="1" noChangeAspect="1"/>
          </p:cNvPicPr>
          <p:nvPr>
            <p:ph idx="1"/>
          </p:nvPr>
        </p:nvPicPr>
        <p:blipFill>
          <a:blip r:embed="rId3"/>
          <a:stretch>
            <a:fillRect/>
          </a:stretch>
        </p:blipFill>
        <p:spPr>
          <a:xfrm>
            <a:off x="2782838" y="1773610"/>
            <a:ext cx="6745805" cy="4464496"/>
          </a:xfrm>
        </p:spPr>
      </p:pic>
      <p:sp>
        <p:nvSpPr>
          <p:cNvPr id="8" name="Rectangle 7">
            <a:extLst>
              <a:ext uri="{FF2B5EF4-FFF2-40B4-BE49-F238E27FC236}">
                <a16:creationId xmlns:a16="http://schemas.microsoft.com/office/drawing/2014/main" id="{3ABE1285-82FA-40DE-BA34-7A4CB64EDF91}"/>
              </a:ext>
            </a:extLst>
          </p:cNvPr>
          <p:cNvSpPr/>
          <p:nvPr/>
        </p:nvSpPr>
        <p:spPr>
          <a:xfrm>
            <a:off x="3873716" y="2709714"/>
            <a:ext cx="698284" cy="2808312"/>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1B3FB868-3F33-4C56-99A2-92FAED759E33}"/>
              </a:ext>
            </a:extLst>
          </p:cNvPr>
          <p:cNvSpPr/>
          <p:nvPr/>
        </p:nvSpPr>
        <p:spPr>
          <a:xfrm>
            <a:off x="5360064" y="2754537"/>
            <a:ext cx="674976" cy="2742621"/>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9B218754-394E-4F51-8EB6-1ACE0DE3AA7D}"/>
              </a:ext>
            </a:extLst>
          </p:cNvPr>
          <p:cNvSpPr/>
          <p:nvPr/>
        </p:nvSpPr>
        <p:spPr>
          <a:xfrm>
            <a:off x="6846413" y="2926079"/>
            <a:ext cx="674976" cy="2606289"/>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185C8DB8-E5F2-4E29-9ACD-30DC4303DF83}"/>
              </a:ext>
            </a:extLst>
          </p:cNvPr>
          <p:cNvSpPr/>
          <p:nvPr/>
        </p:nvSpPr>
        <p:spPr>
          <a:xfrm>
            <a:off x="8320210" y="2627237"/>
            <a:ext cx="674976" cy="2902193"/>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101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1" nodeType="with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1"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13273</TotalTime>
  <Words>2234</Words>
  <Application>Microsoft Office PowerPoint</Application>
  <PresentationFormat>Custom</PresentationFormat>
  <Paragraphs>248</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굴림체</vt:lpstr>
      <vt:lpstr>Calibri</vt:lpstr>
      <vt:lpstr>맑은 고딕</vt:lpstr>
      <vt:lpstr>Calibri Light</vt:lpstr>
      <vt:lpstr>Noto Sans</vt:lpstr>
      <vt:lpstr>Office 테마</vt:lpstr>
      <vt:lpstr>PROJECT RAPTORS REBOUND</vt:lpstr>
      <vt:lpstr>The Client</vt:lpstr>
      <vt:lpstr>Objectives</vt:lpstr>
      <vt:lpstr>Data</vt:lpstr>
      <vt:lpstr>Project Planning</vt:lpstr>
      <vt:lpstr>Project Team</vt:lpstr>
      <vt:lpstr>Initial Analysis</vt:lpstr>
      <vt:lpstr>Initial Analysis</vt:lpstr>
      <vt:lpstr>Preliminary Results</vt:lpstr>
      <vt:lpstr>Preliminary Results</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Dennis</cp:lastModifiedBy>
  <cp:revision>241</cp:revision>
  <dcterms:created xsi:type="dcterms:W3CDTF">2010-02-01T08:03:16Z</dcterms:created>
  <dcterms:modified xsi:type="dcterms:W3CDTF">2021-03-25T02:59:29Z</dcterms:modified>
  <cp:category>www.slidemembers.com</cp:category>
</cp:coreProperties>
</file>